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app.xml" ContentType="application/vnd.openxmlformats-officedocument.extended-properties+xml"/>
</Types>
</file>

<file path=_rels/.rels>&#65279;<?xml version="1.0" encoding="UTF-8" standalone="yes"?>
<Relationships xmlns="http://schemas.openxmlformats.org/package/2006/relationships"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1" r:id="rId3"/>
    <p:sldId id="264" r:id="rId4"/>
    <p:sldId id="263" r:id="rId5"/>
    <p:sldId id="260" r:id="rId6"/>
    <p:sldId id="257" r:id="rId7"/>
    <p:sldId id="262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7" d="100"/>
          <a:sy n="77" d="100"/>
        </p:scale>
        <p:origin x="90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
  <Relationship Id="rId8" Type="http://schemas.openxmlformats.org/officeDocument/2006/relationships/slide" Target="slides/slide7.xml" />
  <Relationship Id="rId13" Type="http://schemas.openxmlformats.org/officeDocument/2006/relationships/theme" Target="theme/theme1.xml" />
  <Relationship Id="rId3" Type="http://schemas.openxmlformats.org/officeDocument/2006/relationships/slide" Target="slides/slide2.xml" />
  <Relationship Id="rId7" Type="http://schemas.openxmlformats.org/officeDocument/2006/relationships/slide" Target="slides/slide6.xml" />
  <Relationship Id="rId12" Type="http://schemas.openxmlformats.org/officeDocument/2006/relationships/viewProps" Target="viewProps.xml" />
  <Relationship Id="rId2" Type="http://schemas.openxmlformats.org/officeDocument/2006/relationships/slide" Target="slides/slide1.xml" />
  <Relationship Id="rId1" Type="http://schemas.openxmlformats.org/officeDocument/2006/relationships/slideMaster" Target="slideMasters/slideMaster1.xml" />
  <Relationship Id="rId6" Type="http://schemas.openxmlformats.org/officeDocument/2006/relationships/slide" Target="slides/slide5.xml" />
  <Relationship Id="rId11" Type="http://schemas.openxmlformats.org/officeDocument/2006/relationships/presProps" Target="presProps.xml" />
  <Relationship Id="rId5" Type="http://schemas.openxmlformats.org/officeDocument/2006/relationships/slide" Target="slides/slide4.xml" />
  <Relationship Id="rId10" Type="http://schemas.openxmlformats.org/officeDocument/2006/relationships/notesMaster" Target="notesMasters/notesMaster1.xml" />
  <Relationship Id="rId4" Type="http://schemas.openxmlformats.org/officeDocument/2006/relationships/slide" Target="slides/slide3.xml" />
  <Relationship Id="rId9" Type="http://schemas.openxmlformats.org/officeDocument/2006/relationships/slide" Target="slides/slide8.xml" />
  <Relationship Id="rId14" Type="http://schemas.openxmlformats.org/officeDocument/2006/relationships/tableStyles" Target="tableStyles.xml" />
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2019.11.20.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1" Type="http://schemas.openxmlformats.org/officeDocument/2006/relationships/slideLayout" Target="../slideLayouts/slideLayout12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hyperlink" Target="http://www.okisz.hu/" TargetMode="External" /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  <Relationship Id="rId6" Type="http://schemas.openxmlformats.org/officeDocument/2006/relationships/image" Target="../media/image6.png" />
  <Relationship Id="rId5" Type="http://schemas.openxmlformats.org/officeDocument/2006/relationships/image" Target="../media/image5.jpeg" />
  <Relationship Id="rId4" Type="http://schemas.openxmlformats.org/officeDocument/2006/relationships/hyperlink" Target="https://szef.hu/" TargetMode="Externa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jpg" />
  <Relationship Id="rId1" Type="http://schemas.openxmlformats.org/officeDocument/2006/relationships/slideLayout" Target="../slideLayouts/slideLayout12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g" />
  <Relationship Id="rId1" Type="http://schemas.openxmlformats.org/officeDocument/2006/relationships/slideLayout" Target="../slideLayouts/slideLayout1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9" y="404664"/>
            <a:ext cx="8496944" cy="6696744"/>
          </a:xfrm>
        </p:spPr>
        <p:txBody>
          <a:bodyPr/>
          <a:lstStyle/>
          <a:p>
            <a:r>
              <a:rPr lang="hu-HU" sz="3200" i="1" dirty="0" smtClean="0">
                <a:latin typeface="+mn-lt"/>
              </a:rPr>
              <a:t>GINOP-5.3.4-16-2018-00035</a:t>
            </a:r>
            <a:br>
              <a:rPr lang="hu-HU" sz="3200" i="1" dirty="0" smtClean="0">
                <a:latin typeface="+mn-lt"/>
              </a:rPr>
            </a:br>
            <a:r>
              <a:rPr lang="hu-HU" sz="3200" i="1" dirty="0" smtClean="0">
                <a:latin typeface="+mn-lt"/>
              </a:rPr>
              <a:t/>
            </a:r>
            <a:br>
              <a:rPr lang="hu-HU" sz="3200" i="1" dirty="0" smtClean="0">
                <a:latin typeface="+mn-lt"/>
              </a:rPr>
            </a:br>
            <a:r>
              <a:rPr lang="hu-HU" sz="3200" i="1" dirty="0">
                <a:latin typeface="+mn-lt"/>
              </a:rPr>
              <a:t>„MUNKABIZTONSÁG ÉS A MUNKAEGÉSZSÉGÜGY KOMPLEX FEJLESZTÉSE AZ ADMINISZTRATÍV ÉS SZOLGÁLTATÁST TÁMOGATÓ TEVÉKENYSÉG, ÉS A MŰVÉSZET, SZÓRAKOZTATÁS, SZABADIDŐ ÁGAZATOK TERÉN</a:t>
            </a:r>
            <a:r>
              <a:rPr lang="hu-HU" sz="3200" i="1" dirty="0" smtClean="0">
                <a:latin typeface="+mn-lt"/>
              </a:rPr>
              <a:t>”</a:t>
            </a:r>
            <a:br>
              <a:rPr lang="hu-HU" sz="3200" i="1" dirty="0" smtClean="0">
                <a:latin typeface="+mn-lt"/>
              </a:rPr>
            </a:br>
            <a:r>
              <a:rPr lang="hu-HU" sz="3200" i="1" dirty="0">
                <a:latin typeface="+mn-lt"/>
              </a:rPr>
              <a:t/>
            </a:r>
            <a:br>
              <a:rPr lang="hu-HU" sz="3200" i="1" dirty="0">
                <a:latin typeface="+mn-lt"/>
              </a:rPr>
            </a:br>
            <a:r>
              <a:rPr lang="hu-HU" sz="3200" i="1" dirty="0" smtClean="0">
                <a:latin typeface="+mn-lt"/>
              </a:rPr>
              <a:t>Projektnyitó rendezvény</a:t>
            </a:r>
            <a:br>
              <a:rPr lang="hu-HU" sz="3200" i="1" dirty="0" smtClean="0">
                <a:latin typeface="+mn-lt"/>
              </a:rPr>
            </a:br>
            <a:r>
              <a:rPr lang="hu-HU" sz="3200" i="1" dirty="0" smtClean="0">
                <a:latin typeface="+mn-lt"/>
              </a:rPr>
              <a:t/>
            </a:r>
            <a:br>
              <a:rPr lang="hu-HU" sz="3200" i="1" dirty="0" smtClean="0">
                <a:latin typeface="+mn-lt"/>
              </a:rPr>
            </a:br>
            <a:r>
              <a:rPr lang="hu-HU" sz="3200" i="1" dirty="0" smtClean="0">
                <a:latin typeface="+mn-lt"/>
              </a:rPr>
              <a:t>2018.08.07.</a:t>
            </a:r>
            <a:endParaRPr lang="hu-HU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3600" i="1" dirty="0" smtClean="0">
                <a:latin typeface="+mn-lt"/>
              </a:rPr>
              <a:t>Tartalomjegyzék</a:t>
            </a:r>
            <a:endParaRPr lang="hu-HU" sz="3600" i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i="1" dirty="0" smtClean="0">
                <a:cs typeface="Arial" panose="020B0604020202020204" pitchFamily="34" charset="0"/>
              </a:rPr>
              <a:t>Konzorciumi partnerek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i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i="1" dirty="0" smtClean="0">
                <a:cs typeface="Arial" panose="020B0604020202020204" pitchFamily="34" charset="0"/>
              </a:rPr>
              <a:t>A projekt adatai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i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i="1" dirty="0">
                <a:cs typeface="Arial" panose="020B0604020202020204" pitchFamily="34" charset="0"/>
              </a:rPr>
              <a:t>Ágazaton belüli tevékenységek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i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i="1" dirty="0" smtClean="0">
                <a:cs typeface="Arial" panose="020B0604020202020204" pitchFamily="34" charset="0"/>
              </a:rPr>
              <a:t>Projekt fő céljai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b="1" i="1" dirty="0"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b="1" i="1" dirty="0" smtClean="0">
                <a:cs typeface="Arial" panose="020B0604020202020204" pitchFamily="34" charset="0"/>
              </a:rPr>
              <a:t>Projekt főbb tevékenységei</a:t>
            </a:r>
            <a:endParaRPr lang="hu-HU" sz="28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78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3600" i="1" dirty="0">
                <a:latin typeface="+mn-lt"/>
              </a:rPr>
              <a:t>Konzorciumi </a:t>
            </a:r>
            <a:r>
              <a:rPr lang="hu-HU" sz="3600" i="1" dirty="0" smtClean="0">
                <a:latin typeface="+mn-lt"/>
              </a:rPr>
              <a:t>Partnerek</a:t>
            </a:r>
            <a:endParaRPr lang="hu-HU" sz="3600" i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4096" y="1844824"/>
            <a:ext cx="81369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i="1" dirty="0"/>
              <a:t>K</a:t>
            </a:r>
            <a:r>
              <a:rPr lang="hu-HU" sz="2400" i="1" dirty="0" smtClean="0"/>
              <a:t>onzorciumvezető: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1" i="1" dirty="0" smtClean="0"/>
              <a:t>Magyar </a:t>
            </a:r>
            <a:r>
              <a:rPr lang="hu-HU" sz="2000" b="1" i="1" dirty="0"/>
              <a:t>Iparszövetség (OKISZ</a:t>
            </a:r>
            <a:r>
              <a:rPr lang="hu-HU" sz="2000" b="1" i="1" dirty="0" smtClean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i="1" dirty="0" smtClean="0">
                <a:hlinkClick r:id="rId3"/>
              </a:rPr>
              <a:t>www.okisz.hu</a:t>
            </a:r>
            <a:endParaRPr lang="hu-HU" sz="2000" i="1" dirty="0" smtClean="0"/>
          </a:p>
          <a:p>
            <a:pPr lvl="1"/>
            <a:endParaRPr lang="hu-HU" sz="2400" i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400" i="1" dirty="0" smtClean="0"/>
              <a:t>Konzorciumi partner: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1" i="1" dirty="0"/>
              <a:t>Szakszervezetek Együttműködési Fóruma (</a:t>
            </a:r>
            <a:r>
              <a:rPr lang="hu-HU" sz="2000" b="1" i="1" dirty="0" smtClean="0"/>
              <a:t>SZEF)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hu-HU" sz="2000" i="1" dirty="0" smtClean="0">
                <a:hlinkClick r:id="rId4"/>
              </a:rPr>
              <a:t>www.szef.hu</a:t>
            </a:r>
            <a:endParaRPr lang="hu-HU" sz="2000" i="1" dirty="0"/>
          </a:p>
        </p:txBody>
      </p:sp>
      <p:pic>
        <p:nvPicPr>
          <p:cNvPr id="1026" name="Picture 2" descr="https://hir.ma/wp-content/uploads/2015/03/okisz-e14686464253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84" y="1877882"/>
            <a:ext cx="1944216" cy="131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884" y="4063850"/>
            <a:ext cx="36576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92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08912" cy="926976"/>
          </a:xfrm>
        </p:spPr>
        <p:txBody>
          <a:bodyPr/>
          <a:lstStyle/>
          <a:p>
            <a:r>
              <a:rPr lang="hu-HU" sz="3600" i="1" dirty="0" smtClean="0">
                <a:latin typeface="+mn-lt"/>
              </a:rPr>
              <a:t>Projekt adatai</a:t>
            </a:r>
            <a:endParaRPr lang="hu-HU" sz="2000" i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0915"/>
              </p:ext>
            </p:extLst>
          </p:nvPr>
        </p:nvGraphicFramePr>
        <p:xfrm>
          <a:off x="467544" y="1700809"/>
          <a:ext cx="8208915" cy="46805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val="1483521130"/>
                    </a:ext>
                  </a:extLst>
                </a:gridCol>
                <a:gridCol w="2376267">
                  <a:extLst>
                    <a:ext uri="{9D8B030D-6E8A-4147-A177-3AD203B41FA5}">
                      <a16:colId xmlns:a16="http://schemas.microsoft.com/office/drawing/2014/main" val="174196817"/>
                    </a:ext>
                  </a:extLst>
                </a:gridCol>
              </a:tblGrid>
              <a:tr h="1318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0" i="1" dirty="0">
                          <a:effectLst/>
                        </a:rPr>
                        <a:t>A program fizikai megvalósításának kezdete:</a:t>
                      </a:r>
                      <a:endParaRPr lang="hu-HU" sz="2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1" kern="1200" dirty="0" smtClean="0">
                          <a:effectLst/>
                        </a:rPr>
                        <a:t>2018. június 1.</a:t>
                      </a:r>
                      <a:endParaRPr lang="hu-HU" sz="2400" b="1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2825271"/>
                  </a:ext>
                </a:extLst>
              </a:tr>
              <a:tr h="7639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0" i="1" dirty="0">
                          <a:effectLst/>
                        </a:rPr>
                        <a:t>A projekt fizikai megvalósításának vége:</a:t>
                      </a:r>
                      <a:endParaRPr lang="hu-HU" sz="2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1" dirty="0">
                          <a:effectLst/>
                        </a:rPr>
                        <a:t>2019. május 31.</a:t>
                      </a:r>
                      <a:endParaRPr lang="hu-HU" sz="24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6723340"/>
                  </a:ext>
                </a:extLst>
              </a:tr>
              <a:tr h="639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0" i="1" dirty="0">
                          <a:effectLst/>
                        </a:rPr>
                        <a:t>A projekt fizikai megvalósítás időtartama:</a:t>
                      </a:r>
                      <a:endParaRPr lang="hu-HU" sz="2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1" dirty="0">
                          <a:effectLst/>
                        </a:rPr>
                        <a:t>12 hónap</a:t>
                      </a:r>
                      <a:endParaRPr lang="hu-HU" sz="24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8433867"/>
                  </a:ext>
                </a:extLst>
              </a:tr>
              <a:tr h="1318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0" i="1" dirty="0">
                          <a:effectLst/>
                        </a:rPr>
                        <a:t>A jelen felhívásban igényelt </a:t>
                      </a:r>
                      <a:r>
                        <a:rPr lang="hu-HU" sz="2400" b="0" i="1" dirty="0" smtClean="0">
                          <a:effectLst/>
                        </a:rPr>
                        <a:t>támogatás </a:t>
                      </a:r>
                      <a:r>
                        <a:rPr lang="hu-HU" sz="2400" b="0" i="1" dirty="0">
                          <a:effectLst/>
                        </a:rPr>
                        <a:t>mértéke:</a:t>
                      </a:r>
                      <a:endParaRPr lang="hu-HU" sz="2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1" dirty="0" smtClean="0">
                          <a:effectLst/>
                        </a:rPr>
                        <a:t>89 926 680 Ft</a:t>
                      </a:r>
                      <a:endParaRPr lang="hu-HU" sz="24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83090"/>
                  </a:ext>
                </a:extLst>
              </a:tr>
              <a:tr h="6394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0" i="1" dirty="0">
                          <a:effectLst/>
                        </a:rPr>
                        <a:t>A támogatási intenzitás:</a:t>
                      </a:r>
                      <a:endParaRPr lang="hu-HU" sz="2400" b="0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2400" b="1" i="1" dirty="0">
                          <a:effectLst/>
                        </a:rPr>
                        <a:t>100 %</a:t>
                      </a:r>
                      <a:endParaRPr lang="hu-HU" sz="2400" b="1" i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233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1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r>
              <a:rPr lang="hu-HU" sz="3200" i="1" dirty="0" smtClean="0"/>
              <a:t>Ágazaton </a:t>
            </a:r>
            <a:r>
              <a:rPr lang="hu-HU" sz="3200" i="1" smtClean="0"/>
              <a:t>belülI </a:t>
            </a:r>
            <a:r>
              <a:rPr lang="hu-HU" sz="3200" i="1" dirty="0" smtClean="0"/>
              <a:t>Tevékenységek</a:t>
            </a:r>
            <a:endParaRPr lang="hu-HU" sz="3200" i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412776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Kölcsönzés (gépjármű, háztartási cikkek, sporteszközök, immateriális javak)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Munkaerőpiaci szolgáltatás (közvetítés, kölcsönzés)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Utazásközvetítés, szervezés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Biztonsági, nyomozói tevékenység (személyi biztonság, biztonsági rendszerek, nyomozás)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Épületüzemeltetés, zöldterület kezelés (épület, gyárak, irodatakarítás, parkok, kertek telepítése, gondozása, fenntartása)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Adminisztratív munkák (recepció, fénymásolás, irodai szolgáltatás)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Alkotó, művészeti, szórakoztató tevékenység (előadó, alkotóművész)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Könyvtári, múzeumi tevékenység (növény-, állatkert)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Szerencsejáték, fogadás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sz="2000" i="1" dirty="0"/>
              <a:t>Sport, szabadidős tevékenység (testedzés, egyesületi, vidámpark)</a:t>
            </a:r>
            <a:endParaRPr lang="hu-HU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33455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3600" i="1" dirty="0" smtClean="0">
                <a:latin typeface="+mn-lt"/>
              </a:rPr>
              <a:t>Projekt fő céljai</a:t>
            </a:r>
            <a:endParaRPr lang="hu-HU" sz="3600" i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600141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lvl="1" indent="-342900">
              <a:buFont typeface="Courier New" panose="02070309020205020404" pitchFamily="49" charset="0"/>
              <a:buChar char="o"/>
            </a:pPr>
            <a:r>
              <a:rPr lang="hu-HU" sz="2400" i="1" dirty="0"/>
              <a:t>K</a:t>
            </a:r>
            <a:r>
              <a:rPr lang="hu-HU" sz="2400" i="1" dirty="0" smtClean="0"/>
              <a:t>omplex </a:t>
            </a:r>
            <a:r>
              <a:rPr lang="hu-HU" sz="2400" i="1" dirty="0"/>
              <a:t>munkavédelmi programok megvalósítása</a:t>
            </a:r>
            <a:r>
              <a:rPr lang="hu-HU" sz="2400" i="1" dirty="0" smtClean="0"/>
              <a:t>, mely segíti a gazdaságfejlesztési és kormányzati elképzeléseket</a:t>
            </a:r>
          </a:p>
          <a:p>
            <a:pPr marL="357188" lvl="1" indent="-342900">
              <a:buFont typeface="Courier New" panose="02070309020205020404" pitchFamily="49" charset="0"/>
              <a:buChar char="o"/>
            </a:pPr>
            <a:endParaRPr lang="hu-HU" sz="2400" i="1" dirty="0" smtClean="0"/>
          </a:p>
          <a:p>
            <a:pPr marL="357188" lvl="1" indent="-342900">
              <a:buFont typeface="Courier New" panose="02070309020205020404" pitchFamily="49" charset="0"/>
              <a:buChar char="o"/>
            </a:pPr>
            <a:r>
              <a:rPr lang="hu-HU" sz="2400" i="1" dirty="0"/>
              <a:t>A</a:t>
            </a:r>
            <a:r>
              <a:rPr lang="hu-HU" sz="2400" i="1" dirty="0" smtClean="0"/>
              <a:t>
              </a:t>
            </a:r>
            <a:r>
              <a:rPr lang="hu-HU" sz="2400" i="1" dirty="0"/>
              <a:t>munkahelyek fizikai és mentális szempontból biztonságosabbá </a:t>
            </a:r>
            <a:r>
              <a:rPr lang="hu-HU" sz="2400" i="1" dirty="0" smtClean="0"/>
              <a:t>tétele</a:t>
            </a:r>
          </a:p>
          <a:p>
            <a:pPr marL="357188" lvl="1" indent="-342900">
              <a:buFont typeface="Courier New" panose="02070309020205020404" pitchFamily="49" charset="0"/>
              <a:buChar char="o"/>
            </a:pPr>
            <a:endParaRPr lang="hu-HU" sz="2400" i="1" dirty="0" smtClean="0"/>
          </a:p>
          <a:p>
            <a:pPr marL="357188" lvl="1" indent="-342900">
              <a:buFont typeface="Courier New" panose="02070309020205020404" pitchFamily="49" charset="0"/>
              <a:buChar char="o"/>
            </a:pPr>
            <a:r>
              <a:rPr lang="hu-HU" sz="2400" i="1" dirty="0"/>
              <a:t>A</a:t>
            </a:r>
            <a:r>
              <a:rPr lang="hu-HU" sz="2400" i="1" dirty="0" smtClean="0"/>
              <a:t>
              </a:t>
            </a:r>
            <a:r>
              <a:rPr lang="hu-HU" sz="2400" i="1" dirty="0"/>
              <a:t>munkavállalók és munkaadók részére történő munkavédelmi témájú képzés és segítségnyújtás más országok és egyes ágazatok, kutatások példái alapján </a:t>
            </a:r>
            <a:endParaRPr lang="hu-HU" sz="2400" i="1" dirty="0" smtClean="0"/>
          </a:p>
          <a:p>
            <a:pPr marL="357188" lvl="1" indent="-342900">
              <a:buFont typeface="Courier New" panose="02070309020205020404" pitchFamily="49" charset="0"/>
              <a:buChar char="o"/>
            </a:pPr>
            <a:endParaRPr lang="hu-HU" sz="2400" i="1" dirty="0" smtClean="0"/>
          </a:p>
          <a:p>
            <a:pPr marL="357188" lvl="1" indent="-342900">
              <a:buFont typeface="Courier New" panose="02070309020205020404" pitchFamily="49" charset="0"/>
              <a:buChar char="o"/>
            </a:pPr>
            <a:r>
              <a:rPr lang="hu-HU" sz="2400" i="1" dirty="0"/>
              <a:t>A</a:t>
            </a:r>
            <a:r>
              <a:rPr lang="hu-HU" sz="2400" i="1" dirty="0" smtClean="0"/>
              <a:t>
              </a:t>
            </a:r>
            <a:r>
              <a:rPr lang="hu-HU" sz="2400" i="1" dirty="0"/>
              <a:t>munkahelyi </a:t>
            </a:r>
            <a:r>
              <a:rPr lang="hu-HU" sz="2400" i="1" dirty="0" smtClean="0"/>
              <a:t>légkör, </a:t>
            </a:r>
            <a:r>
              <a:rPr lang="hu-HU" sz="2400" i="1" dirty="0"/>
              <a:t>a </a:t>
            </a:r>
            <a:r>
              <a:rPr lang="hu-HU" sz="2400" i="1" dirty="0" smtClean="0"/>
              <a:t>termelékenység, </a:t>
            </a:r>
            <a:r>
              <a:rPr lang="hu-HU" sz="2400" i="1" dirty="0"/>
              <a:t>a </a:t>
            </a:r>
            <a:r>
              <a:rPr lang="hu-HU" sz="2400" i="1" dirty="0" smtClean="0"/>
              <a:t>hatékonyság javítása, </a:t>
            </a:r>
            <a:r>
              <a:rPr lang="hu-HU" sz="2400" i="1" dirty="0"/>
              <a:t>illetve </a:t>
            </a:r>
            <a:r>
              <a:rPr lang="hu-HU" sz="2400" i="1" dirty="0" smtClean="0"/>
              <a:t>az </a:t>
            </a:r>
            <a:r>
              <a:rPr lang="hu-HU" sz="2400" i="1" dirty="0"/>
              <a:t>egészségügyi és társadalombiztosítási </a:t>
            </a:r>
            <a:r>
              <a:rPr lang="hu-HU" sz="2400" i="1" dirty="0" smtClean="0"/>
              <a:t>költségek csökkentése</a:t>
            </a:r>
            <a:endParaRPr lang="hu-HU" sz="2400" i="1" dirty="0"/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3600" i="1" dirty="0" smtClean="0">
                <a:latin typeface="+mn-lt"/>
              </a:rPr>
              <a:t>Projekt Főbb tevékenységei</a:t>
            </a:r>
            <a:endParaRPr lang="hu-HU" sz="2000" i="1" dirty="0">
              <a:latin typeface="+mn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1268760"/>
            <a:ext cx="81369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/>
              <a:t>A kutatási terv </a:t>
            </a:r>
            <a:r>
              <a:rPr lang="hu-HU" i="1" dirty="0" smtClean="0"/>
              <a:t>bővítése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Munkavédelmi </a:t>
            </a:r>
            <a:r>
              <a:rPr lang="hu-HU" i="1" dirty="0"/>
              <a:t>képviselők ágazatspecifikus képzési </a:t>
            </a:r>
            <a:r>
              <a:rPr lang="hu-HU" i="1" dirty="0" smtClean="0"/>
              <a:t>tananyagfejlesztése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Online </a:t>
            </a:r>
            <a:r>
              <a:rPr lang="hu-HU" i="1" dirty="0"/>
              <a:t>munkavédelmi és munkaegészségügyi eszközök </a:t>
            </a:r>
            <a:r>
              <a:rPr lang="hu-HU" i="1" dirty="0" smtClean="0"/>
              <a:t>készítése</a:t>
            </a:r>
            <a:endParaRPr lang="hu-H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Tájékoztató </a:t>
            </a:r>
            <a:r>
              <a:rPr lang="hu-HU" i="1" dirty="0"/>
              <a:t>kiadványok </a:t>
            </a:r>
            <a:r>
              <a:rPr lang="hu-HU" i="1" dirty="0" smtClean="0"/>
              <a:t>szerkesztése (6 különböző témában)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Médiakampány</a:t>
            </a:r>
            <a:endParaRPr lang="hu-H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Rendezvények </a:t>
            </a:r>
            <a:r>
              <a:rPr lang="hu-HU" i="1" dirty="0"/>
              <a:t>szervezése </a:t>
            </a:r>
            <a:r>
              <a:rPr lang="hu-HU" i="1" dirty="0" smtClean="0"/>
              <a:t>(összesen 300 fő bevonása, 6 régióban)</a:t>
            </a:r>
            <a:endParaRPr lang="hu-H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Kutatás</a:t>
            </a:r>
            <a:endParaRPr lang="hu-H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Honlap </a:t>
            </a:r>
            <a:r>
              <a:rPr lang="hu-HU" i="1" dirty="0"/>
              <a:t>készítése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Koordináció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Munkavédelmi </a:t>
            </a:r>
            <a:r>
              <a:rPr lang="hu-HU" i="1" dirty="0"/>
              <a:t>képviselő képzésének </a:t>
            </a:r>
            <a:r>
              <a:rPr lang="hu-HU" i="1" dirty="0" smtClean="0"/>
              <a:t>lebonyolítása (72 képviselő bevonása)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Online </a:t>
            </a:r>
            <a:r>
              <a:rPr lang="hu-HU" i="1" dirty="0"/>
              <a:t>munkabiztonsági és munkaegészségügyi eszközök (IT </a:t>
            </a:r>
            <a:r>
              <a:rPr lang="hu-HU" i="1" dirty="0" smtClean="0"/>
              <a:t>fejlesztés)</a:t>
            </a:r>
            <a:endParaRPr lang="hu-HU" i="1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hu-HU" i="1" dirty="0" smtClean="0"/>
              <a:t>Online </a:t>
            </a:r>
            <a:r>
              <a:rPr lang="hu-HU" i="1" dirty="0"/>
              <a:t>munkavédelmi eszközök kidolgozása (tartalomfejlesztés</a:t>
            </a:r>
            <a:r>
              <a:rPr lang="hu-HU" i="1" dirty="0" smtClean="0"/>
              <a:t>)</a:t>
            </a:r>
            <a:endParaRPr lang="hu-HU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44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i="1" dirty="0"/>
              <a:t>KÖSZÖNÖM </a:t>
            </a:r>
            <a:br>
              <a:rPr lang="hu-HU" i="1" dirty="0"/>
            </a:br>
            <a:r>
              <a:rPr lang="hu-HU" i="1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319</Words>
  <PresentationFormat>Diavetítés a képernyőre (4:3 oldalarány)</PresentationFormat>
  <Paragraphs>66</Paragraphs>
  <Slides>8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LinksUpToDate>false</LinksUpToDate>
  <SharedDoc>false</SharedDoc>
  <HyperlinksChanged>false</HyperlinksChanged>
</Properties>
</file>